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37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3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31.xml"/>
  <Override ContentType="application/vnd.openxmlformats-officedocument.presentationml.slide+xml" PartName="/ppt/slides/slide40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38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41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47" Type="http://schemas.openxmlformats.org/officeDocument/2006/relationships/slide" Target="slides/slide42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40" Type="http://schemas.openxmlformats.org/officeDocument/2006/relationships/slide" Target="slides/slide35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1" Type="http://schemas.openxmlformats.org/officeDocument/2006/relationships/slide" Target="slides/slide36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42" Type="http://schemas.openxmlformats.org/officeDocument/2006/relationships/slide" Target="slides/slide37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image" Target="../media/image06.pn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hyperlink" Target="http://www.cn-hopu.com/upload/file/IES.pdf" TargetMode="Externa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1.png"/><Relationship Id="rId6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Relationship Id="rId6" Type="http://schemas.openxmlformats.org/officeDocument/2006/relationships/image" Target="../media/image01.jpg"/><Relationship Id="rId5" Type="http://schemas.openxmlformats.org/officeDocument/2006/relationships/hyperlink" Target="http://youtube.com/v/3JNc6NAsf4U" TargetMode="External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8.png"/><Relationship Id="rId3" Type="http://schemas.openxmlformats.org/officeDocument/2006/relationships/image" Target="../media/image03.png"/><Relationship Id="rId5" Type="http://schemas.openxmlformats.org/officeDocument/2006/relationships/hyperlink" Target="http://upload.wikimedia.org/wikipedia/commons/2/21/Black_body_visible_spectrum.gif" TargetMode="Externa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2.png"/><Relationship Id="rId3" Type="http://schemas.openxmlformats.org/officeDocument/2006/relationships/hyperlink" Target="http://www.ams.com/kor/content/download/251586/993227/version/2" TargetMode="Externa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0.png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685800" y="22559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Computación Gráfica</a:t>
            </a:r>
          </a:p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80300" y="1314575"/>
            <a:ext cx="9063599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Clase 10 - Temperatura de Color, Perfiles IES, Mesh Lights, Environmental fog, Subsurface scattering</a:t>
            </a: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3">
            <a:alphaModFix/>
          </a:blip>
          <a:srcRect b="8022" l="0" r="0" t="19371"/>
          <a:stretch/>
        </p:blipFill>
        <p:spPr>
          <a:xfrm>
            <a:off x="476600" y="1701250"/>
            <a:ext cx="8345676" cy="34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La </a:t>
            </a:r>
            <a:r>
              <a:rPr b="1" lang="en" sz="2400"/>
              <a:t>Illuminating Engineering Society of North America </a:t>
            </a:r>
            <a:r>
              <a:rPr lang="en" sz="2400"/>
              <a:t>(IES) es una organización que publica estándares relacionados a la ciencia y aplicación de la iluminación.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Uno de los aportes de esta organización es la estandarización del “perfil” de una luz, es decir la distribución de la luz emitida por un aparato físico (lámpara, etc).</a:t>
            </a: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Perfiles IES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4373500"/>
            <a:ext cx="82296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Los fabricantes suelen proveer los archivos IES.</a:t>
            </a:r>
          </a:p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Perfiles IES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200" y="1063375"/>
            <a:ext cx="4809550" cy="325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Los perfiles IES son archivos ASCII con la información necesaria para poder describir la distribución e intensidad de una luz.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" sz="2400"/>
              <a:t>Permiten definir además la forma de la luz.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Implementacion: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http://www.cn-hopu.com/upload/file/IES.pdf</a:t>
            </a: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Perfiles IES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 b="0" l="0" r="0" t="33426"/>
          <a:stretch/>
        </p:blipFill>
        <p:spPr>
          <a:xfrm>
            <a:off x="2578800" y="2228974"/>
            <a:ext cx="3109574" cy="20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Mesh Lights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50" y="1063375"/>
            <a:ext cx="7033948" cy="395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Mesh Lights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Si bien muestrear uniformemente un mesh parece sencillo, resulta más complejo de lo esperado.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Primero, se debe poder muestrear uniformemente un triángulo.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Mesh Lights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 coordenadas baricéntricas, muestrear un triángulo se reduce al siguiente remapeo de variables aleatorias: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200" y="2913075"/>
            <a:ext cx="316230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Mesh Lights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Sin embargo, debe considerarse el área del triángulo para conocer su PDF, además de todo el área superficial del mesh.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Para esto, se selecciona un triángulo al azar, con una probabilidad de ser seleccionado pesada según su área.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Mesh Lights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/>
              <a:t>Para poder seleccionar adecuadamente el triángulo se pueden utilizar varios métodos de selección aleatoria con pesos.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Calcular el área de todos los triángulos y guardarlos en un array.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Mesh Lights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Para poder seleccionar adecuadamente el triángulo se pueden utilizar varios métodos de selección aleatoria con pesos.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Calcular el área de todos los triángulos y guardarlos en un array.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Dividir todos los elementos por el área más chico, y redondear a entero.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Mesh Lights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Para poder seleccionar adecuadamente el triángulo se pueden utilizar varios métodos de selección aleatoria con pesos.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Calcular el área de todos los triángulos y guardarlos en un array.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Dividir todos los elementos por el área más chico, y redondear a entero.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Generar un nuevo array con cada elemento repetido n veces, donde n es el valor redondeado.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Temperatura de Color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975" y="1166475"/>
            <a:ext cx="44005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Mesh Lights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Para poder seleccionar adecuadamente el triángulo se pueden utilizar varios métodos de selección aleatoria con pesos.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Calcular el área de todos los triángulos y guardarlos en un array.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Dividir todos los elementos por el área más chico, y redondear a entero.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Generar un nuevo array con cada elemento repetido n veces, donde n es el valor redondeado.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Elegir un elemento aleatorio del array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Mesh Lights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Para poder seleccionar adecuadamente el triángulo se pueden utilizar varios métodos de selección aleatoria con pesos.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Calcular el área de todos los triángulos y guardarlos en un array.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Dividir todos los elementos por el área más chico, y redondear a entero.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Generar un nuevo array con cada elemento repetido n veces, donde n es el valor redondeado.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800"/>
              <a:t>Elegir un elemento aleatorio del array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¿Qué pasa si el mesh es muy grande?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Mesh Lights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25" y="1306512"/>
            <a:ext cx="6323375" cy="35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Environmental fog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225" y="1018887"/>
            <a:ext cx="6589099" cy="40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Environmental fog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Hasta ahora consideramos que el ambiente está vacío, y que la luz no interactúa con éste.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Sin embargo, muchas veces vemos fenómenos que surgen por la interacción entre la luz y el ambiente.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Por ejemplo el cielo, nubes, niebla, humo, etc.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Environmental fog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50" y="1200150"/>
            <a:ext cx="2943149" cy="377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562" y="1179212"/>
            <a:ext cx="2910793" cy="16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325" y="2932375"/>
            <a:ext cx="4721275" cy="20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Environmental fog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Para poder simular estos fenómenos correctamente, se deben utilizar métodos de integración volumétrica para poder muestrear la luz que el medio absorbe a lo largo del recorrido del rayo.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Environmental fog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Sin embargo, algunos de estos fenómenos pueden ser aproximados razonablemente de forma no física.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Uno de estos fenómenos es la niebla ambiental.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Es un algoritmo dependiente de la distancia recorrida del rayo, y es muy utilizado en renderers realtime.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Environmental fog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Definiendo una distancia mínima de menor densidad y una distancia máxima de densidad de niebla, puede calcularse la densidad de la niebla según la distancia recorrida de cualquier rayo.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lang="en" sz="2400"/>
              <a:t>Utilizando esta densidad interpolada linealmente, se puede multiplicar con un color que representa la niebla, y blendear este color con el resultado del pixel.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600" y="2552550"/>
            <a:ext cx="3098049" cy="7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 bien el resultado no es particularmente real, puede utilizarse para ambientar una escena.</a:t>
            </a:r>
          </a:p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Environmental fog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75" y="2171025"/>
            <a:ext cx="6598774" cy="27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Temperatura de Color</a:t>
            </a:r>
          </a:p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Una forma más física de modelar el color es mediante la temperatura de un cuerpo negro.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Un cuerpo negro (black body) es un objeto teórico que absorbe toda la luz incidente y emite radiación.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Es un emisor ideal de luz, ya que solo depende de su temperatura.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Environmental fog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810" y="976525"/>
            <a:ext cx="5398966" cy="403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También pueden utilizarse colores no fotorealistas para lograr otros efectos:</a:t>
            </a:r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Environmental fog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2261925"/>
            <a:ext cx="4318600" cy="246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350" y="2685112"/>
            <a:ext cx="4233375" cy="23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2374" y="1709987"/>
            <a:ext cx="2844674" cy="16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Subsurface scattering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401" y="1063375"/>
            <a:ext cx="5332346" cy="39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Subsurface scattering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Existen ciertos objetos que exhiben la propiedad de translucencia, por la cual la luz puede transportarse y difuminarse dentro de la geometría.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Esto es similar a los fenómenos volumétricos previos, solo que con geometría sólida.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Subsurface scattering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Mármol, piel, objetos orgánicos, frutas, vidrio, cristales, plásticos y otros compuestos tienen esta característica, que depende de la densidad y composición del mismo.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625" y="3238145"/>
            <a:ext cx="2109625" cy="168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150" y="3006300"/>
            <a:ext cx="1919550" cy="19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6125" y="3349975"/>
            <a:ext cx="1993700" cy="15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799" y="3394847"/>
            <a:ext cx="1693100" cy="137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Subsurface scattering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Por ejemplo, la piel humana refleja sólo un 6% de luz directa, mientras que el resto es iluminación proveniente de la translucidez.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Subsurface scattering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400" y="1121975"/>
            <a:ext cx="5829998" cy="364374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741400" y="4799275"/>
            <a:ext cx="7136100" cy="29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https://www.youtube.com/watch?v=Zw-iYLuVhPo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Subsurface scattering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Podemos generalizar la BRDF/BSDF a BSSRDF.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500" y="1822700"/>
            <a:ext cx="5977450" cy="332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Subsurface scattering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250" y="2426537"/>
            <a:ext cx="4395499" cy="27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299" y="1868300"/>
            <a:ext cx="6433403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8750" y="966550"/>
            <a:ext cx="3733500" cy="9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Subsurface scattering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Existen muchas implementaciones distintas, basadas en distintas suposiciones acerca del material.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Por ejemplo, la piel se modela en varias capas: epidermis, dermis y grasa, además de una delgada capa de aceites.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Temperatura de Color</a:t>
            </a:r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Vantablack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700" y="1071999"/>
            <a:ext cx="5309324" cy="39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>
            <a:hlinkClick r:id="rId5"/>
          </p:cNvPr>
          <p:cNvSpPr/>
          <p:nvPr/>
        </p:nvSpPr>
        <p:spPr>
          <a:xfrm>
            <a:off x="205325" y="2842725"/>
            <a:ext cx="2835699" cy="2126774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Subsurface scattering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75" y="1327937"/>
            <a:ext cx="8844199" cy="34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Subsurface scattering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1565" r="0" t="0"/>
          <a:stretch/>
        </p:blipFill>
        <p:spPr>
          <a:xfrm>
            <a:off x="59574" y="1783200"/>
            <a:ext cx="9000626" cy="21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Subsurface scattering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Por otro lado, materiales más homogéneos (como la cera) pueden modelarse de forma más genérica.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Todos estos métodos requieren formar un camino que transporta la luz e integrarlo.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Temperatura de Color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La radiación electromagnética de un cuerpo negro en equilibrio térmico, en una temperatura determinada, está regida por la Ley de Planck,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00" y="3114450"/>
            <a:ext cx="3465325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175" y="2146250"/>
            <a:ext cx="3165325" cy="25322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1847950" y="4641600"/>
            <a:ext cx="6911099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Animacion: http://upload.wikimedia.org/wikipedia/commons/2/21/Black_body_visible_spectrum.gif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Temperatura de Color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200150"/>
            <a:ext cx="3865499" cy="3419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Se denomina Correlated Color Temperature (CCT) a la temperatura que una fuente de luz tendría si fuese un cuerpo negro.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57200" y="3472675"/>
            <a:ext cx="4838700" cy="1016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Implementación: 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http://www.ams.com/kor/content/download/251586/993227/version/2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900" y="794650"/>
            <a:ext cx="3598049" cy="41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De esta forma, podemos modelar las luces como cuerpos negros que emiten radiación según su temperatura.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Esto es mucho más práctico para los artistas, ya que al estandarizar la energía generada, se simplifica la configuración de luces dentro de escenas fotorealistas.</a:t>
            </a: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Temperatura de Color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Temperatura de Color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700" y="977550"/>
            <a:ext cx="5850750" cy="41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75" y="1187125"/>
            <a:ext cx="2748550" cy="17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276075" y="3785050"/>
            <a:ext cx="2484599" cy="116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Ojo: el gradiente de colores es contraintuitivo!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Perfiles IES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367" y="1063375"/>
            <a:ext cx="5612658" cy="3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